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1" y="11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Top 10 countries by sales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Pt>
            <c:idx val="9"/>
            <c:invertIfNegative val="0"/>
            <c:bubble3D val="0"/>
            <c:spPr>
              <a:solidFill>
                <a:srgbClr val="FF0000"/>
              </a:solidFill>
              <a:ln>
                <a:noFill/>
              </a:ln>
              <a:effectLst/>
            </c:spPr>
            <c:extLst>
              <c:ext xmlns:c16="http://schemas.microsoft.com/office/drawing/2014/chart" uri="{C3380CC4-5D6E-409C-BE32-E72D297353CC}">
                <c16:uniqueId val="{00000001-2440-43B5-AACD-E6ACE5BBB791}"/>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'top 10 countries'!$E$31:$E$40</c:f>
              <c:strCache>
                <c:ptCount val="10"/>
                <c:pt idx="0">
                  <c:v>Belgium</c:v>
                </c:pt>
                <c:pt idx="1">
                  <c:v>Sweden</c:v>
                </c:pt>
                <c:pt idx="2">
                  <c:v>Switzerland</c:v>
                </c:pt>
                <c:pt idx="3">
                  <c:v>Spain</c:v>
                </c:pt>
                <c:pt idx="4">
                  <c:v>Australia</c:v>
                </c:pt>
                <c:pt idx="5">
                  <c:v>France</c:v>
                </c:pt>
                <c:pt idx="6">
                  <c:v>Germany</c:v>
                </c:pt>
                <c:pt idx="7">
                  <c:v>EIRE</c:v>
                </c:pt>
                <c:pt idx="8">
                  <c:v>Netherlands</c:v>
                </c:pt>
                <c:pt idx="9">
                  <c:v>United Kingdom</c:v>
                </c:pt>
              </c:strCache>
            </c:strRef>
          </c:cat>
          <c:val>
            <c:numRef>
              <c:f>'top 10 countries'!$F$31:$F$40</c:f>
              <c:numCache>
                <c:formatCode>General</c:formatCode>
                <c:ptCount val="10"/>
                <c:pt idx="0">
                  <c:v>4134.3300000000008</c:v>
                </c:pt>
                <c:pt idx="1">
                  <c:v>4444.7400000000007</c:v>
                </c:pt>
                <c:pt idx="2">
                  <c:v>5013.2199999999993</c:v>
                </c:pt>
                <c:pt idx="3">
                  <c:v>7094.9399999999969</c:v>
                </c:pt>
                <c:pt idx="4">
                  <c:v>13989.570000000002</c:v>
                </c:pt>
                <c:pt idx="5">
                  <c:v>19632.72</c:v>
                </c:pt>
                <c:pt idx="6">
                  <c:v>20764.849999999988</c:v>
                </c:pt>
                <c:pt idx="7">
                  <c:v>24063.380000000005</c:v>
                </c:pt>
                <c:pt idx="8">
                  <c:v>25865.62</c:v>
                </c:pt>
                <c:pt idx="9">
                  <c:v>838786.18000004475</c:v>
                </c:pt>
              </c:numCache>
            </c:numRef>
          </c:val>
          <c:extLst>
            <c:ext xmlns:c16="http://schemas.microsoft.com/office/drawing/2014/chart" uri="{C3380CC4-5D6E-409C-BE32-E72D297353CC}">
              <c16:uniqueId val="{00000002-2440-43B5-AACD-E6ACE5BBB791}"/>
            </c:ext>
          </c:extLst>
        </c:ser>
        <c:dLbls>
          <c:dLblPos val="outEnd"/>
          <c:showLegendKey val="0"/>
          <c:showVal val="1"/>
          <c:showCatName val="0"/>
          <c:showSerName val="0"/>
          <c:showPercent val="0"/>
          <c:showBubbleSize val="0"/>
        </c:dLbls>
        <c:gapWidth val="182"/>
        <c:axId val="544780752"/>
        <c:axId val="544777872"/>
      </c:barChart>
      <c:catAx>
        <c:axId val="5447807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777872"/>
        <c:crosses val="autoZero"/>
        <c:auto val="1"/>
        <c:lblAlgn val="ctr"/>
        <c:lblOffset val="100"/>
        <c:noMultiLvlLbl val="0"/>
      </c:catAx>
      <c:valAx>
        <c:axId val="54477787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Total</a:t>
                </a:r>
                <a:r>
                  <a:rPr lang="en-GB" baseline="0" dirty="0"/>
                  <a:t> Sales in thousands ($) </a:t>
                </a:r>
                <a:endParaRPr lang="en-GB" dirty="0"/>
              </a:p>
            </c:rich>
          </c:tx>
          <c:layout>
            <c:manualLayout>
              <c:xMode val="edge"/>
              <c:yMode val="edge"/>
              <c:x val="0.39161431187864965"/>
              <c:y val="0.93673364025637473"/>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780752"/>
        <c:crosses val="autoZero"/>
        <c:crossBetween val="between"/>
        <c:dispUnits>
          <c:builtInUnit val="thousands"/>
        </c:dispUnits>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Top 10 countries by sales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rgbClr val="4472C4"/>
            </a:solidFill>
            <a:ln>
              <a:noFill/>
            </a:ln>
            <a:effectLst/>
          </c:spPr>
          <c:invertIfNegative val="0"/>
          <c:dPt>
            <c:idx val="8"/>
            <c:invertIfNegative val="0"/>
            <c:bubble3D val="0"/>
            <c:spPr>
              <a:solidFill>
                <a:srgbClr val="FF0000"/>
              </a:solidFill>
              <a:ln>
                <a:noFill/>
              </a:ln>
              <a:effectLst/>
            </c:spPr>
            <c:extLst>
              <c:ext xmlns:c16="http://schemas.microsoft.com/office/drawing/2014/chart" uri="{C3380CC4-5D6E-409C-BE32-E72D297353CC}">
                <c16:uniqueId val="{00000000-6BB7-4798-99E2-C98CC9BBC643}"/>
              </c:ext>
            </c:extLst>
          </c:dPt>
          <c:dPt>
            <c:idx val="9"/>
            <c:invertIfNegative val="0"/>
            <c:bubble3D val="0"/>
            <c:spPr>
              <a:solidFill>
                <a:srgbClr val="4472C4"/>
              </a:solidFill>
              <a:ln>
                <a:noFill/>
              </a:ln>
              <a:effectLst/>
            </c:spPr>
            <c:extLst>
              <c:ext xmlns:c16="http://schemas.microsoft.com/office/drawing/2014/chart" uri="{C3380CC4-5D6E-409C-BE32-E72D297353CC}">
                <c16:uniqueId val="{00000001-2440-43B5-AACD-E6ACE5BBB791}"/>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'top 10 countries'!$E$31:$E$40</c:f>
              <c:strCache>
                <c:ptCount val="10"/>
                <c:pt idx="0">
                  <c:v>Belgium</c:v>
                </c:pt>
                <c:pt idx="1">
                  <c:v>Sweden</c:v>
                </c:pt>
                <c:pt idx="2">
                  <c:v>Switzerland</c:v>
                </c:pt>
                <c:pt idx="3">
                  <c:v>Spain</c:v>
                </c:pt>
                <c:pt idx="4">
                  <c:v>Australia</c:v>
                </c:pt>
                <c:pt idx="5">
                  <c:v>France</c:v>
                </c:pt>
                <c:pt idx="6">
                  <c:v>Germany</c:v>
                </c:pt>
                <c:pt idx="7">
                  <c:v>EIRE</c:v>
                </c:pt>
                <c:pt idx="8">
                  <c:v>Netherlands</c:v>
                </c:pt>
                <c:pt idx="9">
                  <c:v>United Kingdom</c:v>
                </c:pt>
              </c:strCache>
            </c:strRef>
          </c:cat>
          <c:val>
            <c:numRef>
              <c:f>'top 10 countries'!$F$31:$F$40</c:f>
              <c:numCache>
                <c:formatCode>General</c:formatCode>
                <c:ptCount val="10"/>
                <c:pt idx="0">
                  <c:v>4134.3300000000008</c:v>
                </c:pt>
                <c:pt idx="1">
                  <c:v>4444.7400000000007</c:v>
                </c:pt>
                <c:pt idx="2">
                  <c:v>5013.2199999999993</c:v>
                </c:pt>
                <c:pt idx="3">
                  <c:v>7094.9399999999969</c:v>
                </c:pt>
                <c:pt idx="4">
                  <c:v>13989.570000000002</c:v>
                </c:pt>
                <c:pt idx="5">
                  <c:v>19632.72</c:v>
                </c:pt>
                <c:pt idx="6">
                  <c:v>20764.849999999988</c:v>
                </c:pt>
                <c:pt idx="7">
                  <c:v>24063.380000000005</c:v>
                </c:pt>
                <c:pt idx="8">
                  <c:v>25865.62</c:v>
                </c:pt>
                <c:pt idx="9">
                  <c:v>838786.18000004475</c:v>
                </c:pt>
              </c:numCache>
            </c:numRef>
          </c:val>
          <c:extLst>
            <c:ext xmlns:c16="http://schemas.microsoft.com/office/drawing/2014/chart" uri="{C3380CC4-5D6E-409C-BE32-E72D297353CC}">
              <c16:uniqueId val="{00000002-2440-43B5-AACD-E6ACE5BBB791}"/>
            </c:ext>
          </c:extLst>
        </c:ser>
        <c:dLbls>
          <c:dLblPos val="outEnd"/>
          <c:showLegendKey val="0"/>
          <c:showVal val="1"/>
          <c:showCatName val="0"/>
          <c:showSerName val="0"/>
          <c:showPercent val="0"/>
          <c:showBubbleSize val="0"/>
        </c:dLbls>
        <c:gapWidth val="182"/>
        <c:axId val="544780752"/>
        <c:axId val="544777872"/>
      </c:barChart>
      <c:catAx>
        <c:axId val="5447807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777872"/>
        <c:crosses val="autoZero"/>
        <c:auto val="1"/>
        <c:lblAlgn val="ctr"/>
        <c:lblOffset val="100"/>
        <c:noMultiLvlLbl val="0"/>
      </c:catAx>
      <c:valAx>
        <c:axId val="54477787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Total</a:t>
                </a:r>
                <a:r>
                  <a:rPr lang="en-GB" baseline="0" dirty="0"/>
                  <a:t> Sales in thousands ($) </a:t>
                </a:r>
                <a:endParaRPr lang="en-GB" dirty="0"/>
              </a:p>
            </c:rich>
          </c:tx>
          <c:layout>
            <c:manualLayout>
              <c:xMode val="edge"/>
              <c:yMode val="edge"/>
              <c:x val="0.39161431187864965"/>
              <c:y val="0.93673364025637473"/>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44780752"/>
        <c:crosses val="autoZero"/>
        <c:crossBetween val="between"/>
        <c:dispUnits>
          <c:builtInUnit val="thousands"/>
        </c:dispUnits>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1B01D3-1E0C-4D77-A42B-504A3C3D1CFE}" type="datetimeFigureOut">
              <a:rPr lang="en-GB" smtClean="0"/>
              <a:t>04/06/2020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B10030-6311-4721-9F1C-54A4028FA044}" type="slidenum">
              <a:rPr lang="en-GB" smtClean="0"/>
              <a:t>‹#›</a:t>
            </a:fld>
            <a:endParaRPr lang="en-GB"/>
          </a:p>
        </p:txBody>
      </p:sp>
    </p:spTree>
    <p:extLst>
      <p:ext uri="{BB962C8B-B14F-4D97-AF65-F5344CB8AC3E}">
        <p14:creationId xmlns:p14="http://schemas.microsoft.com/office/powerpoint/2010/main" val="2466406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d6d4cc2e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d6d4cc2e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1d6d4cc2e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1d6d4cc2e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38394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CD5F4-6A3A-4C57-A148-FE228EB2A45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DA1E7F5-7465-48B5-8408-18A6DA44D4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115D7FD-5235-4504-80CE-7B7980AC1FA8}"/>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5" name="Footer Placeholder 4">
            <a:extLst>
              <a:ext uri="{FF2B5EF4-FFF2-40B4-BE49-F238E27FC236}">
                <a16:creationId xmlns:a16="http://schemas.microsoft.com/office/drawing/2014/main" id="{0BEDDCE3-2C7B-413B-A4F7-E247EEBAD44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D6B1090-69C1-410A-944F-FC39D96ECD82}"/>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3281176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D481D-40AD-4506-83F0-C409187C257A}"/>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1CC7946-4E22-4CCC-9056-607D4EB758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0554085-4A5E-4444-8BFE-2B05A3BE7B44}"/>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5" name="Footer Placeholder 4">
            <a:extLst>
              <a:ext uri="{FF2B5EF4-FFF2-40B4-BE49-F238E27FC236}">
                <a16:creationId xmlns:a16="http://schemas.microsoft.com/office/drawing/2014/main" id="{BACA8A93-EF5D-4668-8440-41662F61E23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B55538-3B14-4A2A-9D7C-DE4D81230BF9}"/>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3142918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CE6194-2784-4390-92E9-1201A82DD27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690BAC0-6B0E-4CE2-8A3C-0AFE7F1A59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786F9DF-FC98-4DA4-9F6E-CC54380D3889}"/>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5" name="Footer Placeholder 4">
            <a:extLst>
              <a:ext uri="{FF2B5EF4-FFF2-40B4-BE49-F238E27FC236}">
                <a16:creationId xmlns:a16="http://schemas.microsoft.com/office/drawing/2014/main" id="{E167E7A9-D35F-4467-9869-F2357111CF2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70D80D-1279-4901-9649-DEC0C6C661BB}"/>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39676783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3" name="Google Shape;2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Autofit/>
          </a:bodyPr>
          <a:lstStyle>
            <a:lvl1pPr marL="609585" lvl="0" indent="-423323">
              <a:spcBef>
                <a:spcPts val="0"/>
              </a:spcBef>
              <a:spcAft>
                <a:spcPts val="0"/>
              </a:spcAft>
              <a:buSzPts val="1400"/>
              <a:buChar char="●"/>
              <a:defRPr sz="1867"/>
            </a:lvl1pPr>
            <a:lvl2pPr marL="1219170" lvl="1" indent="-406390">
              <a:spcBef>
                <a:spcPts val="2133"/>
              </a:spcBef>
              <a:spcAft>
                <a:spcPts val="0"/>
              </a:spcAft>
              <a:buSzPts val="1200"/>
              <a:buChar char="○"/>
              <a:defRPr sz="1600"/>
            </a:lvl2pPr>
            <a:lvl3pPr marL="1828754" lvl="2" indent="-406390">
              <a:spcBef>
                <a:spcPts val="2133"/>
              </a:spcBef>
              <a:spcAft>
                <a:spcPts val="0"/>
              </a:spcAft>
              <a:buSzPts val="1200"/>
              <a:buChar char="■"/>
              <a:defRPr sz="1600"/>
            </a:lvl3pPr>
            <a:lvl4pPr marL="2438339" lvl="3" indent="-406390">
              <a:spcBef>
                <a:spcPts val="2133"/>
              </a:spcBef>
              <a:spcAft>
                <a:spcPts val="0"/>
              </a:spcAft>
              <a:buSzPts val="1200"/>
              <a:buChar char="●"/>
              <a:defRPr sz="1600"/>
            </a:lvl4pPr>
            <a:lvl5pPr marL="3047924" lvl="4" indent="-406390">
              <a:spcBef>
                <a:spcPts val="2133"/>
              </a:spcBef>
              <a:spcAft>
                <a:spcPts val="0"/>
              </a:spcAft>
              <a:buSzPts val="1200"/>
              <a:buChar char="○"/>
              <a:defRPr sz="1600"/>
            </a:lvl5pPr>
            <a:lvl6pPr marL="3657509" lvl="5" indent="-406390">
              <a:spcBef>
                <a:spcPts val="2133"/>
              </a:spcBef>
              <a:spcAft>
                <a:spcPts val="0"/>
              </a:spcAft>
              <a:buSzPts val="1200"/>
              <a:buChar char="■"/>
              <a:defRPr sz="1600"/>
            </a:lvl6pPr>
            <a:lvl7pPr marL="4267093" lvl="6" indent="-406390">
              <a:spcBef>
                <a:spcPts val="2133"/>
              </a:spcBef>
              <a:spcAft>
                <a:spcPts val="0"/>
              </a:spcAft>
              <a:buSzPts val="1200"/>
              <a:buChar char="●"/>
              <a:defRPr sz="1600"/>
            </a:lvl7pPr>
            <a:lvl8pPr marL="4876678" lvl="7" indent="-406390">
              <a:spcBef>
                <a:spcPts val="2133"/>
              </a:spcBef>
              <a:spcAft>
                <a:spcPts val="0"/>
              </a:spcAft>
              <a:buSzPts val="1200"/>
              <a:buChar char="○"/>
              <a:defRPr sz="1600"/>
            </a:lvl8pPr>
            <a:lvl9pPr marL="5486263" lvl="8" indent="-406390">
              <a:spcBef>
                <a:spcPts val="2133"/>
              </a:spcBef>
              <a:spcAft>
                <a:spcPts val="2133"/>
              </a:spcAft>
              <a:buSzPts val="1200"/>
              <a:buChar char="■"/>
              <a:defRPr sz="1600"/>
            </a:lvl9pPr>
          </a:lstStyle>
          <a:p>
            <a:endParaRPr/>
          </a:p>
        </p:txBody>
      </p:sp>
      <p:sp>
        <p:nvSpPr>
          <p:cNvPr id="24" name="Google Shape;24;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78070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2C11B-AC9E-4FB9-B6FB-123C693D982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E452139-FB93-43F3-A907-C11B35E2D8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908C42D-DA6B-4C89-8563-E3F5FA76B6F4}"/>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5" name="Footer Placeholder 4">
            <a:extLst>
              <a:ext uri="{FF2B5EF4-FFF2-40B4-BE49-F238E27FC236}">
                <a16:creationId xmlns:a16="http://schemas.microsoft.com/office/drawing/2014/main" id="{5BF7E44D-08AB-4F55-9C3D-B66836AE748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399395B-2938-45AB-B16C-7FB106625F83}"/>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160348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A3103-9238-4F79-9E55-A1BA76A3CD7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8363B1DD-8631-46B7-B32E-0B40906CCD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5C3034-5146-4467-96CF-93FD37782B88}"/>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5" name="Footer Placeholder 4">
            <a:extLst>
              <a:ext uri="{FF2B5EF4-FFF2-40B4-BE49-F238E27FC236}">
                <a16:creationId xmlns:a16="http://schemas.microsoft.com/office/drawing/2014/main" id="{A50927A5-B1EA-4B4C-8375-DF054786B8F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92534CC-4B89-46F4-BEF3-F60A4DB72374}"/>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2010594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8ABC4-926F-43D1-BD8F-1DCB22A155A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28BBB6-3A2E-44B0-8C76-FB7A52CA66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DE6A691-2C33-49CA-B970-68159A5E48B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185905D-44F7-451C-9A1C-4340B4998176}"/>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6" name="Footer Placeholder 5">
            <a:extLst>
              <a:ext uri="{FF2B5EF4-FFF2-40B4-BE49-F238E27FC236}">
                <a16:creationId xmlns:a16="http://schemas.microsoft.com/office/drawing/2014/main" id="{8A8C907C-098A-4767-BDBD-3FDB1FC00AE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E45C66C-2F57-4108-9B97-98FD9D4714C1}"/>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3643149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7544B-DDEB-4A9F-99EF-742CAF92C0F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1DD64D8-A9A7-45A8-8580-A4586E02CF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3280936-3587-4DFA-A5AC-1847DF7D16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479747C-829C-4BB8-AE58-3C79D07629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9A369FE-B826-467A-B414-6645E4C7745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B19ECC5F-0C08-47F9-B183-4B1893386DB5}"/>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8" name="Footer Placeholder 7">
            <a:extLst>
              <a:ext uri="{FF2B5EF4-FFF2-40B4-BE49-F238E27FC236}">
                <a16:creationId xmlns:a16="http://schemas.microsoft.com/office/drawing/2014/main" id="{669BE68C-19BA-486D-BD8C-5F8E1CB9DE9E}"/>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EEC9ED4-394F-46A0-B36A-90D0FD5EFE46}"/>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3254334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5DC1C-9C0D-41E7-AB1F-CA6FB9F8C04F}"/>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88D16CA-D776-4707-A29A-BF9B116CF059}"/>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4" name="Footer Placeholder 3">
            <a:extLst>
              <a:ext uri="{FF2B5EF4-FFF2-40B4-BE49-F238E27FC236}">
                <a16:creationId xmlns:a16="http://schemas.microsoft.com/office/drawing/2014/main" id="{98AA09BA-CBF9-4CBC-9B7F-018CCA4B4BA7}"/>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A05BDF0-F892-403B-8D34-34C8C9A37DF3}"/>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403251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AB4193-76B9-4D10-98A0-97F374604408}"/>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3" name="Footer Placeholder 2">
            <a:extLst>
              <a:ext uri="{FF2B5EF4-FFF2-40B4-BE49-F238E27FC236}">
                <a16:creationId xmlns:a16="http://schemas.microsoft.com/office/drawing/2014/main" id="{C36211CA-4B25-4D6E-B3D7-1D7A011C7B30}"/>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9FDA007-AC2B-4639-8E2E-125BC886EE3D}"/>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2186876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875A6-291C-470E-B84B-FD38509A4C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4BE853E-9418-4B7F-8EE3-8D87579272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168AF5E2-5803-443B-8E9E-3EA371D91D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2187B2-F696-43ED-9A21-9C2C47F9D524}"/>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6" name="Footer Placeholder 5">
            <a:extLst>
              <a:ext uri="{FF2B5EF4-FFF2-40B4-BE49-F238E27FC236}">
                <a16:creationId xmlns:a16="http://schemas.microsoft.com/office/drawing/2014/main" id="{36B597B2-46BD-48C3-8D4B-241042497C6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FBCAF80-C414-41B9-80B0-0010884659AD}"/>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63503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2AFDA-224C-4805-B5F3-DC66E70944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E1D7BEB8-452F-439E-B7B2-E321F15B552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6930A6F-20C2-47AC-968B-5EE5D0DE3F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0ACA59-8335-4C4F-ADF9-125274DC5B6B}"/>
              </a:ext>
            </a:extLst>
          </p:cNvPr>
          <p:cNvSpPr>
            <a:spLocks noGrp="1"/>
          </p:cNvSpPr>
          <p:nvPr>
            <p:ph type="dt" sz="half" idx="10"/>
          </p:nvPr>
        </p:nvSpPr>
        <p:spPr/>
        <p:txBody>
          <a:bodyPr/>
          <a:lstStyle/>
          <a:p>
            <a:fld id="{58343FA7-192D-431D-999E-C48EBEE0B7A9}" type="datetimeFigureOut">
              <a:rPr lang="en-GB" smtClean="0"/>
              <a:t>04/06/2020</a:t>
            </a:fld>
            <a:endParaRPr lang="en-GB"/>
          </a:p>
        </p:txBody>
      </p:sp>
      <p:sp>
        <p:nvSpPr>
          <p:cNvPr id="6" name="Footer Placeholder 5">
            <a:extLst>
              <a:ext uri="{FF2B5EF4-FFF2-40B4-BE49-F238E27FC236}">
                <a16:creationId xmlns:a16="http://schemas.microsoft.com/office/drawing/2014/main" id="{E97C4676-4EBF-4F35-8CB0-697919B1A00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890F606-8148-4859-90F7-A6B142290AB8}"/>
              </a:ext>
            </a:extLst>
          </p:cNvPr>
          <p:cNvSpPr>
            <a:spLocks noGrp="1"/>
          </p:cNvSpPr>
          <p:nvPr>
            <p:ph type="sldNum" sz="quarter" idx="12"/>
          </p:nvPr>
        </p:nvSpPr>
        <p:spPr/>
        <p:txBody>
          <a:bodyPr/>
          <a:lstStyle/>
          <a:p>
            <a:fld id="{A1F6CD4F-894C-438E-B256-41C1D3BA6A9C}" type="slidenum">
              <a:rPr lang="en-GB" smtClean="0"/>
              <a:t>‹#›</a:t>
            </a:fld>
            <a:endParaRPr lang="en-GB"/>
          </a:p>
        </p:txBody>
      </p:sp>
    </p:spTree>
    <p:extLst>
      <p:ext uri="{BB962C8B-B14F-4D97-AF65-F5344CB8AC3E}">
        <p14:creationId xmlns:p14="http://schemas.microsoft.com/office/powerpoint/2010/main" val="33513969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9C4ADF-FF62-414B-840A-9A655C0B70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80D9972-BD54-4163-8DFE-D83286E354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3A45C06-83C1-4204-83B8-3B283B4A4D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343FA7-192D-431D-999E-C48EBEE0B7A9}" type="datetimeFigureOut">
              <a:rPr lang="en-GB" smtClean="0"/>
              <a:t>04/06/2020</a:t>
            </a:fld>
            <a:endParaRPr lang="en-GB"/>
          </a:p>
        </p:txBody>
      </p:sp>
      <p:sp>
        <p:nvSpPr>
          <p:cNvPr id="5" name="Footer Placeholder 4">
            <a:extLst>
              <a:ext uri="{FF2B5EF4-FFF2-40B4-BE49-F238E27FC236}">
                <a16:creationId xmlns:a16="http://schemas.microsoft.com/office/drawing/2014/main" id="{40976AE3-76A8-441E-AD9F-6B3BB77957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E10DFC95-67EF-4B6D-95C6-7D3942700A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1F6CD4F-894C-438E-B256-41C1D3BA6A9C}" type="slidenum">
              <a:rPr lang="en-GB" smtClean="0"/>
              <a:t>‹#›</a:t>
            </a:fld>
            <a:endParaRPr lang="en-GB"/>
          </a:p>
        </p:txBody>
      </p:sp>
    </p:spTree>
    <p:extLst>
      <p:ext uri="{BB962C8B-B14F-4D97-AF65-F5344CB8AC3E}">
        <p14:creationId xmlns:p14="http://schemas.microsoft.com/office/powerpoint/2010/main" val="21689823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52B85-E75E-470B-99BD-A153E82B611C}"/>
              </a:ext>
            </a:extLst>
          </p:cNvPr>
          <p:cNvSpPr>
            <a:spLocks noGrp="1"/>
          </p:cNvSpPr>
          <p:nvPr>
            <p:ph type="ctrTitle"/>
          </p:nvPr>
        </p:nvSpPr>
        <p:spPr>
          <a:xfrm>
            <a:off x="1834031" y="2590516"/>
            <a:ext cx="9379972" cy="1071948"/>
          </a:xfrm>
        </p:spPr>
        <p:txBody>
          <a:bodyPr>
            <a:normAutofit fontScale="90000"/>
          </a:bodyPr>
          <a:lstStyle/>
          <a:p>
            <a:pPr algn="l"/>
            <a:r>
              <a:rPr lang="en-GB" sz="2400" dirty="0"/>
              <a:t>		</a:t>
            </a:r>
            <a:r>
              <a:rPr lang="en-GB" sz="3600" dirty="0"/>
              <a:t>Story telling with Data</a:t>
            </a:r>
            <a:br>
              <a:rPr lang="en-GB" sz="2400" dirty="0"/>
            </a:br>
            <a:r>
              <a:rPr lang="en-GB" sz="2400" dirty="0"/>
              <a:t>		</a:t>
            </a:r>
            <a:br>
              <a:rPr lang="en-GB" sz="2400" dirty="0"/>
            </a:br>
            <a:r>
              <a:rPr lang="en-GB" sz="2400" dirty="0"/>
              <a:t>				by- Pranay Shyamkuwar</a:t>
            </a:r>
          </a:p>
        </p:txBody>
      </p:sp>
    </p:spTree>
    <p:extLst>
      <p:ext uri="{BB962C8B-B14F-4D97-AF65-F5344CB8AC3E}">
        <p14:creationId xmlns:p14="http://schemas.microsoft.com/office/powerpoint/2010/main" val="64376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body" idx="1"/>
          </p:nvPr>
        </p:nvSpPr>
        <p:spPr>
          <a:xfrm>
            <a:off x="6877600" y="1891267"/>
            <a:ext cx="4788400" cy="4096800"/>
          </a:xfrm>
          <a:prstGeom prst="rect">
            <a:avLst/>
          </a:prstGeom>
          <a:solidFill>
            <a:srgbClr val="EFEFEF"/>
          </a:solidFill>
          <a:ln w="9525" cap="flat" cmpd="sng">
            <a:solidFill>
              <a:srgbClr val="999999"/>
            </a:solidFill>
            <a:prstDash val="solid"/>
            <a:round/>
            <a:headEnd type="none" w="sm" len="sm"/>
            <a:tailEnd type="none" w="sm" len="sm"/>
          </a:ln>
        </p:spPr>
        <p:txBody>
          <a:bodyPr spcFirstLastPara="1" vert="horz" wrap="square" lIns="121900" tIns="121900" rIns="121900" bIns="121900" rtlCol="0" anchor="t" anchorCtr="0">
            <a:noAutofit/>
          </a:bodyPr>
          <a:lstStyle/>
          <a:p>
            <a:pPr marL="285750" indent="-285750" algn="just">
              <a:spcAft>
                <a:spcPts val="2133"/>
              </a:spcAft>
            </a:pPr>
            <a:endParaRPr lang="en-GB" sz="1600" dirty="0">
              <a:ea typeface="Open Sans" panose="020B0604020202020204" charset="0"/>
              <a:cs typeface="Open Sans" panose="020B0604020202020204" charset="0"/>
              <a:sym typeface="Open Sans"/>
            </a:endParaRPr>
          </a:p>
          <a:p>
            <a:pPr marL="285750" indent="-285750" algn="just">
              <a:spcAft>
                <a:spcPts val="2133"/>
              </a:spcAft>
            </a:pPr>
            <a:r>
              <a:rPr lang="en-GB" sz="1600" dirty="0">
                <a:ea typeface="Open Sans" panose="020B0604020202020204" charset="0"/>
                <a:cs typeface="Open Sans" panose="020B0604020202020204" charset="0"/>
                <a:sym typeface="Open Sans"/>
              </a:rPr>
              <a:t>The online e-commerce sales data is gathered </a:t>
            </a:r>
            <a:r>
              <a:rPr lang="en-GB" sz="1600" dirty="0">
                <a:ea typeface="Open Sans" panose="020B0604020202020204" charset="0"/>
                <a:cs typeface="Open Sans" panose="020B0604020202020204" charset="0"/>
              </a:rPr>
              <a:t>between 01/12/2010 and 09/12/2011. To find out which are the top countries  in terms of sales and in which are not to increase the sales of product.</a:t>
            </a:r>
          </a:p>
          <a:p>
            <a:pPr marL="285750" indent="-285750" algn="just">
              <a:spcAft>
                <a:spcPts val="2133"/>
              </a:spcAft>
            </a:pPr>
            <a:r>
              <a:rPr lang="en-GB" sz="1600" dirty="0">
                <a:ea typeface="Open Sans" panose="020B0604020202020204" charset="0"/>
                <a:cs typeface="Open Sans" panose="020B0604020202020204" charset="0"/>
              </a:rPr>
              <a:t>From the figure it can be seen that the total sales of all the products is high in United Kingdom around $ 838786.2</a:t>
            </a:r>
          </a:p>
          <a:p>
            <a:pPr marL="285750" indent="-285750" algn="just">
              <a:spcAft>
                <a:spcPts val="2133"/>
              </a:spcAft>
            </a:pPr>
            <a:r>
              <a:rPr lang="en-GB" sz="1600" dirty="0">
                <a:ea typeface="Open Sans" panose="020B0604020202020204" charset="0"/>
                <a:cs typeface="Open Sans" panose="020B0604020202020204" charset="0"/>
                <a:sym typeface="Open Sans"/>
              </a:rPr>
              <a:t>If the goal of the company is increase in profit than other things need to be considered such as new marketing tactics except in the UK Because the over all profit is far greater than any countries. </a:t>
            </a:r>
            <a:endParaRPr sz="1400" dirty="0">
              <a:ea typeface="Open Sans"/>
              <a:cs typeface="Open Sans"/>
              <a:sym typeface="Open Sans"/>
            </a:endParaRPr>
          </a:p>
        </p:txBody>
      </p:sp>
      <p:sp>
        <p:nvSpPr>
          <p:cNvPr id="60" name="Google Shape;60;p14"/>
          <p:cNvSpPr/>
          <p:nvPr/>
        </p:nvSpPr>
        <p:spPr>
          <a:xfrm>
            <a:off x="472400" y="1891267"/>
            <a:ext cx="6067600" cy="4096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400" dirty="0"/>
          </a:p>
        </p:txBody>
      </p:sp>
      <p:sp>
        <p:nvSpPr>
          <p:cNvPr id="61" name="Google Shape;61;p14"/>
          <p:cNvSpPr txBox="1">
            <a:spLocks noGrp="1"/>
          </p:cNvSpPr>
          <p:nvPr>
            <p:ph type="title"/>
          </p:nvPr>
        </p:nvSpPr>
        <p:spPr>
          <a:xfrm>
            <a:off x="0" y="-28575"/>
            <a:ext cx="12192000" cy="1060800"/>
          </a:xfrm>
          <a:prstGeom prst="rect">
            <a:avLst/>
          </a:prstGeom>
          <a:solidFill>
            <a:srgbClr val="073763"/>
          </a:solidFill>
        </p:spPr>
        <p:txBody>
          <a:bodyPr spcFirstLastPara="1" vert="horz" wrap="square" lIns="121900" tIns="121900" rIns="121900" bIns="121900" rtlCol="0" anchor="ctr" anchorCtr="0">
            <a:noAutofit/>
          </a:bodyPr>
          <a:lstStyle/>
          <a:p>
            <a:pPr lvl="0"/>
            <a:r>
              <a:rPr lang="en" sz="2400" dirty="0">
                <a:solidFill>
                  <a:schemeClr val="bg1"/>
                </a:solidFill>
                <a:latin typeface="Open Sans"/>
                <a:ea typeface="Open Sans"/>
                <a:cs typeface="Open Sans"/>
                <a:sym typeface="Open Sans"/>
              </a:rPr>
              <a:t>  </a:t>
            </a:r>
            <a:r>
              <a:rPr lang="en-US" sz="2400" dirty="0">
                <a:solidFill>
                  <a:schemeClr val="bg1"/>
                </a:solidFill>
              </a:rPr>
              <a:t>Which are the Top countries by Sales</a:t>
            </a:r>
            <a:endParaRPr sz="2400" dirty="0">
              <a:solidFill>
                <a:schemeClr val="bg1"/>
              </a:solidFill>
              <a:latin typeface="Open Sans"/>
              <a:ea typeface="Open Sans"/>
              <a:cs typeface="Open Sans"/>
              <a:sym typeface="Open Sans"/>
            </a:endParaRPr>
          </a:p>
        </p:txBody>
      </p:sp>
      <p:graphicFrame>
        <p:nvGraphicFramePr>
          <p:cNvPr id="7" name="Chart 6">
            <a:extLst>
              <a:ext uri="{FF2B5EF4-FFF2-40B4-BE49-F238E27FC236}">
                <a16:creationId xmlns:a16="http://schemas.microsoft.com/office/drawing/2014/main" id="{75868EA5-E8F0-4CBE-ADCF-A840BC51FC89}"/>
              </a:ext>
            </a:extLst>
          </p:cNvPr>
          <p:cNvGraphicFramePr>
            <a:graphicFrameLocks/>
          </p:cNvGraphicFramePr>
          <p:nvPr>
            <p:extLst>
              <p:ext uri="{D42A27DB-BD31-4B8C-83A1-F6EECF244321}">
                <p14:modId xmlns:p14="http://schemas.microsoft.com/office/powerpoint/2010/main" val="3403975998"/>
              </p:ext>
            </p:extLst>
          </p:nvPr>
        </p:nvGraphicFramePr>
        <p:xfrm>
          <a:off x="472400" y="1891267"/>
          <a:ext cx="6067600" cy="40968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body" idx="1"/>
          </p:nvPr>
        </p:nvSpPr>
        <p:spPr>
          <a:xfrm>
            <a:off x="6877600" y="1891267"/>
            <a:ext cx="4788400" cy="4096800"/>
          </a:xfrm>
          <a:prstGeom prst="rect">
            <a:avLst/>
          </a:prstGeom>
          <a:solidFill>
            <a:srgbClr val="EFEFEF"/>
          </a:solidFill>
          <a:ln w="9525" cap="flat" cmpd="sng">
            <a:solidFill>
              <a:srgbClr val="999999"/>
            </a:solidFill>
            <a:prstDash val="solid"/>
            <a:round/>
            <a:headEnd type="none" w="sm" len="sm"/>
            <a:tailEnd type="none" w="sm" len="sm"/>
          </a:ln>
        </p:spPr>
        <p:txBody>
          <a:bodyPr spcFirstLastPara="1" vert="horz" wrap="square" lIns="121900" tIns="121900" rIns="121900" bIns="121900" rtlCol="0" anchor="t" anchorCtr="0">
            <a:noAutofit/>
          </a:bodyPr>
          <a:lstStyle/>
          <a:p>
            <a:pPr marL="285750" indent="-285750" algn="just">
              <a:spcAft>
                <a:spcPts val="2133"/>
              </a:spcAft>
            </a:pPr>
            <a:endParaRPr lang="en-GB" sz="1600" dirty="0">
              <a:ea typeface="Open Sans" panose="020B0604020202020204" charset="0"/>
              <a:cs typeface="Open Sans" panose="020B0604020202020204" charset="0"/>
              <a:sym typeface="Open Sans"/>
            </a:endParaRPr>
          </a:p>
          <a:p>
            <a:pPr marL="285750" indent="-285750" algn="just">
              <a:spcAft>
                <a:spcPts val="2133"/>
              </a:spcAft>
            </a:pPr>
            <a:r>
              <a:rPr lang="en-GB" sz="1600" dirty="0">
                <a:ea typeface="Open Sans" panose="020B0604020202020204" charset="0"/>
                <a:cs typeface="Open Sans" panose="020B0604020202020204" charset="0"/>
              </a:rPr>
              <a:t>The second highest sale is in the Netherland around $ </a:t>
            </a:r>
            <a:r>
              <a:rPr lang="en-GB" sz="1600" dirty="0"/>
              <a:t>25865.62 Followed by Republic of Ireland $ 24063.38 .  </a:t>
            </a:r>
          </a:p>
          <a:p>
            <a:pPr marL="285750" indent="-285750" algn="just">
              <a:spcAft>
                <a:spcPts val="2133"/>
              </a:spcAft>
            </a:pPr>
            <a:r>
              <a:rPr lang="en-GB" sz="1600" dirty="0">
                <a:ea typeface="Open Sans" panose="020B0604020202020204" charset="0"/>
                <a:cs typeface="Open Sans" panose="020B0604020202020204" charset="0"/>
              </a:rPr>
              <a:t>Retail company need to take this into consideration and has to come up with the offer scheme in near future to increase in sales which will lead to increase in profit.</a:t>
            </a:r>
          </a:p>
          <a:p>
            <a:pPr marL="285750" indent="-285750" algn="just">
              <a:spcAft>
                <a:spcPts val="2133"/>
              </a:spcAft>
            </a:pPr>
            <a:endParaRPr lang="en-GB" sz="1600" dirty="0">
              <a:ea typeface="Open Sans" panose="020B0604020202020204" charset="0"/>
              <a:cs typeface="Open Sans" panose="020B0604020202020204" charset="0"/>
            </a:endParaRPr>
          </a:p>
        </p:txBody>
      </p:sp>
      <p:sp>
        <p:nvSpPr>
          <p:cNvPr id="60" name="Google Shape;60;p14"/>
          <p:cNvSpPr/>
          <p:nvPr/>
        </p:nvSpPr>
        <p:spPr>
          <a:xfrm>
            <a:off x="472400" y="1891267"/>
            <a:ext cx="6067600" cy="4096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algn="ctr"/>
            <a:endParaRPr sz="2400" dirty="0"/>
          </a:p>
        </p:txBody>
      </p:sp>
      <p:sp>
        <p:nvSpPr>
          <p:cNvPr id="61" name="Google Shape;61;p14"/>
          <p:cNvSpPr txBox="1">
            <a:spLocks noGrp="1"/>
          </p:cNvSpPr>
          <p:nvPr>
            <p:ph type="title"/>
          </p:nvPr>
        </p:nvSpPr>
        <p:spPr>
          <a:xfrm>
            <a:off x="0" y="-28575"/>
            <a:ext cx="12192000" cy="1060800"/>
          </a:xfrm>
          <a:prstGeom prst="rect">
            <a:avLst/>
          </a:prstGeom>
          <a:solidFill>
            <a:srgbClr val="073763"/>
          </a:solidFill>
        </p:spPr>
        <p:txBody>
          <a:bodyPr spcFirstLastPara="1" vert="horz" wrap="square" lIns="121900" tIns="121900" rIns="121900" bIns="121900" rtlCol="0" anchor="ctr" anchorCtr="0">
            <a:noAutofit/>
          </a:bodyPr>
          <a:lstStyle/>
          <a:p>
            <a:pPr lvl="0"/>
            <a:r>
              <a:rPr lang="en" sz="2400" dirty="0">
                <a:solidFill>
                  <a:schemeClr val="bg1"/>
                </a:solidFill>
                <a:latin typeface="Open Sans"/>
                <a:ea typeface="Open Sans"/>
                <a:cs typeface="Open Sans"/>
                <a:sym typeface="Open Sans"/>
              </a:rPr>
              <a:t>  </a:t>
            </a:r>
            <a:r>
              <a:rPr lang="en-US" sz="2400" dirty="0">
                <a:solidFill>
                  <a:schemeClr val="bg1"/>
                </a:solidFill>
              </a:rPr>
              <a:t>Which are the Top countries by Sales</a:t>
            </a:r>
            <a:endParaRPr sz="2400" dirty="0">
              <a:solidFill>
                <a:schemeClr val="bg1"/>
              </a:solidFill>
              <a:latin typeface="Open Sans"/>
              <a:ea typeface="Open Sans"/>
              <a:cs typeface="Open Sans"/>
              <a:sym typeface="Open Sans"/>
            </a:endParaRPr>
          </a:p>
        </p:txBody>
      </p:sp>
      <p:graphicFrame>
        <p:nvGraphicFramePr>
          <p:cNvPr id="7" name="Chart 6">
            <a:extLst>
              <a:ext uri="{FF2B5EF4-FFF2-40B4-BE49-F238E27FC236}">
                <a16:creationId xmlns:a16="http://schemas.microsoft.com/office/drawing/2014/main" id="{75868EA5-E8F0-4CBE-ADCF-A840BC51FC89}"/>
              </a:ext>
            </a:extLst>
          </p:cNvPr>
          <p:cNvGraphicFramePr>
            <a:graphicFrameLocks/>
          </p:cNvGraphicFramePr>
          <p:nvPr>
            <p:extLst>
              <p:ext uri="{D42A27DB-BD31-4B8C-83A1-F6EECF244321}">
                <p14:modId xmlns:p14="http://schemas.microsoft.com/office/powerpoint/2010/main" val="1141908653"/>
              </p:ext>
            </p:extLst>
          </p:nvPr>
        </p:nvGraphicFramePr>
        <p:xfrm>
          <a:off x="472400" y="1891267"/>
          <a:ext cx="6067600" cy="4096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18232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58</TotalTime>
  <Words>201</Words>
  <Application>Microsoft Office PowerPoint</Application>
  <PresentationFormat>Widescreen</PresentationFormat>
  <Paragraphs>14</Paragraphs>
  <Slides>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Calibri</vt:lpstr>
      <vt:lpstr>Calibri Light</vt:lpstr>
      <vt:lpstr>Open Sans</vt:lpstr>
      <vt:lpstr>Office Theme</vt:lpstr>
      <vt:lpstr>  Story telling with Data        by- Pranay Shyamkuwar</vt:lpstr>
      <vt:lpstr>  Which are the Top countries by Sales</vt:lpstr>
      <vt:lpstr>  Which are the Top countries by Sales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Story Telling with Data      between 01/12/2010 and 09/12/2011</dc:title>
  <dc:creator>Pranay Shyamkuwar</dc:creator>
  <cp:lastModifiedBy>Pranay Shyamkuwar</cp:lastModifiedBy>
  <cp:revision>7</cp:revision>
  <dcterms:created xsi:type="dcterms:W3CDTF">2020-06-04T15:22:20Z</dcterms:created>
  <dcterms:modified xsi:type="dcterms:W3CDTF">2020-06-04T16:20:40Z</dcterms:modified>
</cp:coreProperties>
</file>

<file path=docProps/thumbnail.jpeg>
</file>